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7" r:id="rId2"/>
    <p:sldId id="256" r:id="rId3"/>
    <p:sldId id="259" r:id="rId4"/>
    <p:sldId id="258" r:id="rId5"/>
    <p:sldId id="260" r:id="rId6"/>
    <p:sldId id="266" r:id="rId7"/>
    <p:sldId id="261" r:id="rId8"/>
    <p:sldId id="262" r:id="rId9"/>
    <p:sldId id="267" r:id="rId10"/>
    <p:sldId id="263" r:id="rId11"/>
    <p:sldId id="268" r:id="rId12"/>
    <p:sldId id="269" r:id="rId13"/>
    <p:sldId id="271" r:id="rId14"/>
    <p:sldId id="272" r:id="rId15"/>
    <p:sldId id="275" r:id="rId16"/>
    <p:sldId id="276" r:id="rId17"/>
    <p:sldId id="264" r:id="rId18"/>
    <p:sldId id="277" r:id="rId19"/>
    <p:sldId id="273" r:id="rId20"/>
    <p:sldId id="274" r:id="rId21"/>
    <p:sldId id="265" r:id="rId22"/>
    <p:sldId id="280" r:id="rId23"/>
    <p:sldId id="278" r:id="rId24"/>
    <p:sldId id="281" r:id="rId25"/>
    <p:sldId id="282" r:id="rId26"/>
    <p:sldId id="286" r:id="rId27"/>
    <p:sldId id="287" r:id="rId28"/>
    <p:sldId id="288" r:id="rId29"/>
    <p:sldId id="289" r:id="rId30"/>
    <p:sldId id="290" r:id="rId31"/>
    <p:sldId id="291" r:id="rId32"/>
    <p:sldId id="292" r:id="rId33"/>
    <p:sldId id="293" r:id="rId34"/>
    <p:sldId id="284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819"/>
    <p:restoredTop sz="94255"/>
  </p:normalViewPr>
  <p:slideViewPr>
    <p:cSldViewPr snapToGrid="0" snapToObjects="1">
      <p:cViewPr varScale="1">
        <p:scale>
          <a:sx n="75" d="100"/>
          <a:sy n="75" d="100"/>
        </p:scale>
        <p:origin x="160" y="1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4/16/20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4/16/20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4/16/20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4/16/20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4/16/20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4/16/20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4/16/20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4/16/20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4/16/20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4/16/20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4/16/20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4/16/20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aggle.com/blastchar/telco-customer-churn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D0D4C4-39A7-A040-B986-23180CDD00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9074" y="493694"/>
            <a:ext cx="10902393" cy="4875925"/>
          </a:xfrm>
        </p:spPr>
        <p:txBody>
          <a:bodyPr/>
          <a:lstStyle/>
          <a:p>
            <a:pPr algn="ctr"/>
            <a:r>
              <a:rPr lang="en-US" sz="6800" dirty="0"/>
              <a:t>Telecom Customer Churn Prediction</a:t>
            </a:r>
            <a:br>
              <a:rPr lang="en-US" dirty="0"/>
            </a:br>
            <a:br>
              <a:rPr lang="en-US" sz="1200" dirty="0"/>
            </a:br>
            <a:r>
              <a:rPr lang="en-US" sz="1400" dirty="0"/>
              <a:t>Ashley </a:t>
            </a:r>
            <a:r>
              <a:rPr lang="en-US" sz="1400" dirty="0" err="1"/>
              <a:t>Jiangyang</a:t>
            </a:r>
            <a:r>
              <a:rPr lang="en-US" sz="1400" dirty="0"/>
              <a:t> </a:t>
            </a:r>
            <a:br>
              <a:rPr lang="en-US" sz="1400" dirty="0"/>
            </a:br>
            <a:r>
              <a:rPr lang="en-US" sz="1400" dirty="0"/>
              <a:t>Data Science intensive Capstone Project</a:t>
            </a:r>
            <a:br>
              <a:rPr lang="en-US" sz="1400" dirty="0"/>
            </a:br>
            <a:r>
              <a:rPr lang="en-US" sz="1400" dirty="0"/>
              <a:t>April 2020</a:t>
            </a:r>
            <a:br>
              <a:rPr lang="en-US" sz="1200" dirty="0"/>
            </a:br>
            <a:br>
              <a:rPr lang="en-US" sz="1200" dirty="0"/>
            </a:br>
            <a:r>
              <a:rPr lang="en-US" sz="1200" dirty="0"/>
              <a:t> 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4E2B2C-E764-BB45-AEF9-7D6EAF7B58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9365" y="5139682"/>
            <a:ext cx="2923190" cy="635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0935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871F8-EDCC-AB42-98C5-93C283581E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130" y="588185"/>
            <a:ext cx="9404723" cy="1003549"/>
          </a:xfrm>
        </p:spPr>
        <p:txBody>
          <a:bodyPr/>
          <a:lstStyle/>
          <a:p>
            <a:r>
              <a:rPr lang="en-US" sz="3200" dirty="0"/>
              <a:t>- Tenure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8AD18FC-C09D-F248-AAD8-BEDCECED4B8B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7959045" cy="43386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2200" dirty="0"/>
              <a:t>Customer Account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1129C3-B0B3-B044-A53C-B95CA61B5EE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065" y="1339655"/>
            <a:ext cx="3365077" cy="234082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13A7468-3347-2945-81F9-0D2F0A57232B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6142" y="1339655"/>
            <a:ext cx="4069654" cy="23408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EB36E5-2BC3-4247-B7E8-37FE4BC60842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8381" y="3843867"/>
            <a:ext cx="5765800" cy="2734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3436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871F8-EDCC-AB42-98C5-93C283581E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130" y="588185"/>
            <a:ext cx="9404723" cy="1409948"/>
          </a:xfrm>
        </p:spPr>
        <p:txBody>
          <a:bodyPr/>
          <a:lstStyle/>
          <a:p>
            <a:r>
              <a:rPr lang="en-US" sz="3200" dirty="0"/>
              <a:t>- Monthly Charge</a:t>
            </a:r>
            <a:br>
              <a:rPr lang="en-US" sz="3200" dirty="0"/>
            </a:br>
            <a:r>
              <a:rPr lang="en-US" sz="3200" dirty="0"/>
              <a:t>- Total Charge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8AD18FC-C09D-F248-AAD8-BEDCECED4B8B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7959045" cy="43386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2200" dirty="0"/>
              <a:t>Customer Account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6DF2FC2-2CD9-D74D-92B4-7495B616FC3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2191" y="1913829"/>
            <a:ext cx="3411276" cy="225177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FB175C4-35EB-2346-AD95-3660E5B25E30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3466" y="1913829"/>
            <a:ext cx="3420533" cy="225177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B46104A-9825-224A-8566-54296955E307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2190" y="4165600"/>
            <a:ext cx="3749944" cy="252306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C644988-64B4-3A49-9B58-E4AD0C363B6A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4265" y="4165600"/>
            <a:ext cx="3369734" cy="252306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5B2339F-BF58-D148-B47F-A7614A0EA6C8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2134" y="743533"/>
            <a:ext cx="5576570" cy="95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2888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8AD18FC-C09D-F248-AAD8-BEDCECED4B8B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7959045" cy="43386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2200" dirty="0"/>
              <a:t>Customer Account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C5F259D-1BF1-3B44-A9DA-F3124013728F}"/>
              </a:ext>
            </a:extLst>
          </p:cNvPr>
          <p:cNvSpPr txBox="1">
            <a:spLocks/>
          </p:cNvSpPr>
          <p:nvPr/>
        </p:nvSpPr>
        <p:spPr>
          <a:xfrm>
            <a:off x="611264" y="757518"/>
            <a:ext cx="3435804" cy="78341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457200" indent="-457200">
              <a:buFontTx/>
              <a:buChar char="-"/>
            </a:pPr>
            <a:r>
              <a:rPr lang="en-US" sz="3200" dirty="0"/>
              <a:t>Contract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A5B28ED-9E78-8243-A0F5-D641F7A30831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0" r="762"/>
          <a:stretch/>
        </p:blipFill>
        <p:spPr bwMode="auto">
          <a:xfrm>
            <a:off x="2329166" y="1540933"/>
            <a:ext cx="6811913" cy="217003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EA8E821-073F-1A4A-AAF1-B5B7D9BF9E07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72"/>
          <a:stretch/>
        </p:blipFill>
        <p:spPr bwMode="auto">
          <a:xfrm>
            <a:off x="2329165" y="3971818"/>
            <a:ext cx="3360435" cy="247978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DB5DC28-2B31-5346-8202-2493D8435C32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26"/>
          <a:stretch/>
        </p:blipFill>
        <p:spPr bwMode="auto">
          <a:xfrm>
            <a:off x="5689600" y="3971819"/>
            <a:ext cx="3451479" cy="247978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4684656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8AD18FC-C09D-F248-AAD8-BEDCECED4B8B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7959045" cy="43386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2200" dirty="0"/>
              <a:t>Customer Account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C5F259D-1BF1-3B44-A9DA-F3124013728F}"/>
              </a:ext>
            </a:extLst>
          </p:cNvPr>
          <p:cNvSpPr txBox="1">
            <a:spLocks/>
          </p:cNvSpPr>
          <p:nvPr/>
        </p:nvSpPr>
        <p:spPr>
          <a:xfrm>
            <a:off x="611264" y="757518"/>
            <a:ext cx="3893004" cy="90194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457200" indent="-457200">
              <a:buFontTx/>
              <a:buChar char="-"/>
            </a:pPr>
            <a:r>
              <a:rPr lang="en-US" sz="3200" dirty="0"/>
              <a:t>Paperless Billing</a:t>
            </a:r>
          </a:p>
          <a:p>
            <a:endParaRPr lang="en-US" sz="32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47B0409-69FA-E340-A284-41E8D25A10A3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8"/>
          <a:stretch/>
        </p:blipFill>
        <p:spPr bwMode="auto">
          <a:xfrm>
            <a:off x="2201334" y="1473199"/>
            <a:ext cx="7196666" cy="245533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D15DA91-13A7-5742-BC74-DF3CAC58C2F0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3121" y="4221373"/>
            <a:ext cx="3538879" cy="236569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53AC277-7073-F945-A731-7E5E907B051D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2000" y="4221373"/>
            <a:ext cx="3555999" cy="2365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5282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8AD18FC-C09D-F248-AAD8-BEDCECED4B8B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7959045" cy="43386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2200" dirty="0"/>
              <a:t>Customer Account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C5F259D-1BF1-3B44-A9DA-F3124013728F}"/>
              </a:ext>
            </a:extLst>
          </p:cNvPr>
          <p:cNvSpPr txBox="1">
            <a:spLocks/>
          </p:cNvSpPr>
          <p:nvPr/>
        </p:nvSpPr>
        <p:spPr>
          <a:xfrm>
            <a:off x="611264" y="757518"/>
            <a:ext cx="4553404" cy="71568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457200" indent="-457200">
              <a:buFontTx/>
              <a:buChar char="-"/>
            </a:pPr>
            <a:r>
              <a:rPr lang="en-US" sz="3200" dirty="0"/>
              <a:t>Payment method</a:t>
            </a:r>
          </a:p>
          <a:p>
            <a:endParaRPr lang="en-US" sz="32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98A272F-D99A-FB47-8FFC-9418FB62D7DA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4"/>
          <a:stretch/>
        </p:blipFill>
        <p:spPr bwMode="auto">
          <a:xfrm>
            <a:off x="2286213" y="1286933"/>
            <a:ext cx="7596716" cy="245533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0170A32-4D55-C54A-A8F8-F747E56A9ED6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29"/>
          <a:stretch/>
        </p:blipFill>
        <p:spPr bwMode="auto">
          <a:xfrm>
            <a:off x="2286212" y="3742267"/>
            <a:ext cx="3657387" cy="284479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785D90A-7682-6B41-BDA6-508CBB3C5FC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599" y="3742266"/>
            <a:ext cx="3939331" cy="284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7243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E5E67F-AB0B-F240-8763-BCF170EC3B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- Phone Services</a:t>
            </a:r>
            <a:br>
              <a:rPr lang="en-US" sz="3200" dirty="0"/>
            </a:br>
            <a:r>
              <a:rPr lang="en-US" sz="3200" dirty="0"/>
              <a:t>- Multiple Lines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B348399-5996-D94D-9DAD-529E610694A8}"/>
              </a:ext>
            </a:extLst>
          </p:cNvPr>
          <p:cNvSpPr txBox="1">
            <a:spLocks/>
          </p:cNvSpPr>
          <p:nvPr/>
        </p:nvSpPr>
        <p:spPr>
          <a:xfrm>
            <a:off x="0" y="-4045"/>
            <a:ext cx="7959045" cy="456763"/>
          </a:xfrm>
          <a:prstGeom prst="rect">
            <a:avLst/>
          </a:prstGeom>
          <a:solidFill>
            <a:srgbClr val="92D050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2200" dirty="0"/>
              <a:t>Customer Services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E40E9B-3CEA-C442-A038-932804141ED1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528" y="2057082"/>
            <a:ext cx="4612006" cy="35817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89C6E23-AE25-E34D-921B-A6392E752DCF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6534" y="2057082"/>
            <a:ext cx="5571066" cy="3581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3279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E5E67F-AB0B-F240-8763-BCF170EC3B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2" y="452718"/>
            <a:ext cx="3908956" cy="1189815"/>
          </a:xfrm>
        </p:spPr>
        <p:txBody>
          <a:bodyPr/>
          <a:lstStyle/>
          <a:p>
            <a:r>
              <a:rPr lang="en-US" sz="3200" dirty="0"/>
              <a:t>- Phone Services</a:t>
            </a:r>
            <a:br>
              <a:rPr lang="en-US" sz="3200" dirty="0"/>
            </a:br>
            <a:r>
              <a:rPr lang="en-US" sz="3200" dirty="0"/>
              <a:t>- Multiple Lines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B348399-5996-D94D-9DAD-529E610694A8}"/>
              </a:ext>
            </a:extLst>
          </p:cNvPr>
          <p:cNvSpPr txBox="1">
            <a:spLocks/>
          </p:cNvSpPr>
          <p:nvPr/>
        </p:nvSpPr>
        <p:spPr>
          <a:xfrm>
            <a:off x="0" y="-4045"/>
            <a:ext cx="7959045" cy="456763"/>
          </a:xfrm>
          <a:prstGeom prst="rect">
            <a:avLst/>
          </a:prstGeom>
          <a:solidFill>
            <a:srgbClr val="92D050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2200" dirty="0"/>
              <a:t>Customer Services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1C934C1-0C2B-DC49-AF6F-2772F19A6F72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434" y="3021647"/>
            <a:ext cx="8890901" cy="36331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06DAAE6-E544-B64E-A91D-3D3493216E40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2755" y="562214"/>
            <a:ext cx="4552580" cy="2349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5038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B348399-5996-D94D-9DAD-529E610694A8}"/>
              </a:ext>
            </a:extLst>
          </p:cNvPr>
          <p:cNvSpPr txBox="1">
            <a:spLocks/>
          </p:cNvSpPr>
          <p:nvPr/>
        </p:nvSpPr>
        <p:spPr>
          <a:xfrm>
            <a:off x="0" y="-4045"/>
            <a:ext cx="7959045" cy="456763"/>
          </a:xfrm>
          <a:prstGeom prst="rect">
            <a:avLst/>
          </a:prstGeom>
          <a:solidFill>
            <a:srgbClr val="92D050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2200" dirty="0"/>
              <a:t>Customer Services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BCD875B-D9DA-0643-858B-C647E55F26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645" y="638734"/>
            <a:ext cx="3942822" cy="3408332"/>
          </a:xfrm>
        </p:spPr>
        <p:txBody>
          <a:bodyPr/>
          <a:lstStyle/>
          <a:p>
            <a:r>
              <a:rPr lang="en-US" sz="3200" dirty="0"/>
              <a:t>- </a:t>
            </a:r>
            <a:r>
              <a:rPr lang="en-US" sz="2800" dirty="0"/>
              <a:t>Internet Services</a:t>
            </a:r>
            <a:br>
              <a:rPr lang="en-US" sz="2800" dirty="0"/>
            </a:br>
            <a:r>
              <a:rPr lang="en-US" sz="2800" dirty="0"/>
              <a:t>- online security</a:t>
            </a:r>
            <a:br>
              <a:rPr lang="en-US" sz="2800" dirty="0"/>
            </a:br>
            <a:r>
              <a:rPr lang="en-US" sz="2800" dirty="0"/>
              <a:t>- online backup</a:t>
            </a:r>
            <a:br>
              <a:rPr lang="en-US" sz="2800" dirty="0"/>
            </a:br>
            <a:r>
              <a:rPr lang="en-US" sz="2800" dirty="0"/>
              <a:t>- device protection</a:t>
            </a:r>
            <a:br>
              <a:rPr lang="en-US" sz="2800" dirty="0"/>
            </a:br>
            <a:r>
              <a:rPr lang="en-US" sz="2800" dirty="0"/>
              <a:t>- tech support </a:t>
            </a:r>
            <a:br>
              <a:rPr lang="en-US" sz="2800" dirty="0"/>
            </a:br>
            <a:r>
              <a:rPr lang="en-US" sz="2800" dirty="0"/>
              <a:t>- streaming TV </a:t>
            </a:r>
            <a:br>
              <a:rPr lang="en-US" sz="2800" dirty="0"/>
            </a:br>
            <a:r>
              <a:rPr lang="en-US" sz="2800" dirty="0"/>
              <a:t>- streaming movies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DBBAF1-7174-4845-B0DA-B7B9B2DDDB3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9522" y="520455"/>
            <a:ext cx="3589678" cy="20703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0B49852-546B-8348-8A22-623F1CC56960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9200" y="520455"/>
            <a:ext cx="3722877" cy="207034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97B64E2-F530-3C4C-A4EF-35C8F3E58648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9522" y="2607736"/>
            <a:ext cx="7312555" cy="199813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ADDEDE8-7A80-C74E-BBB6-691C3E9AC6AD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9522" y="4622804"/>
            <a:ext cx="7312555" cy="223519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7530BB8-FCE4-E749-A405-77DEAADA2F51}"/>
              </a:ext>
            </a:extLst>
          </p:cNvPr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082" y="4622804"/>
            <a:ext cx="3495440" cy="2235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5408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B348399-5996-D94D-9DAD-529E610694A8}"/>
              </a:ext>
            </a:extLst>
          </p:cNvPr>
          <p:cNvSpPr txBox="1">
            <a:spLocks/>
          </p:cNvSpPr>
          <p:nvPr/>
        </p:nvSpPr>
        <p:spPr>
          <a:xfrm>
            <a:off x="0" y="-4045"/>
            <a:ext cx="7959045" cy="456763"/>
          </a:xfrm>
          <a:prstGeom prst="rect">
            <a:avLst/>
          </a:prstGeom>
          <a:solidFill>
            <a:srgbClr val="92D050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2200" dirty="0"/>
              <a:t>Customer Services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BCD875B-D9DA-0643-858B-C647E55F26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645" y="638734"/>
            <a:ext cx="3942822" cy="3408332"/>
          </a:xfrm>
        </p:spPr>
        <p:txBody>
          <a:bodyPr/>
          <a:lstStyle/>
          <a:p>
            <a:r>
              <a:rPr lang="en-US" sz="3200" dirty="0"/>
              <a:t>- </a:t>
            </a:r>
            <a:r>
              <a:rPr lang="en-US" sz="2800" dirty="0"/>
              <a:t>Internet Services</a:t>
            </a:r>
            <a:br>
              <a:rPr lang="en-US" sz="2800" dirty="0"/>
            </a:br>
            <a:r>
              <a:rPr lang="en-US" sz="2800" dirty="0"/>
              <a:t>- online security</a:t>
            </a:r>
            <a:br>
              <a:rPr lang="en-US" sz="2800" dirty="0"/>
            </a:br>
            <a:r>
              <a:rPr lang="en-US" sz="2800" dirty="0"/>
              <a:t>- online backup</a:t>
            </a:r>
            <a:br>
              <a:rPr lang="en-US" sz="2800" dirty="0"/>
            </a:br>
            <a:r>
              <a:rPr lang="en-US" sz="2800" dirty="0"/>
              <a:t>- device protection</a:t>
            </a:r>
            <a:br>
              <a:rPr lang="en-US" sz="2800" dirty="0"/>
            </a:br>
            <a:r>
              <a:rPr lang="en-US" sz="2800" dirty="0"/>
              <a:t>- tech support </a:t>
            </a:r>
            <a:br>
              <a:rPr lang="en-US" sz="2800" dirty="0"/>
            </a:br>
            <a:r>
              <a:rPr lang="en-US" sz="2800" dirty="0"/>
              <a:t>- streaming TV </a:t>
            </a:r>
            <a:br>
              <a:rPr lang="en-US" sz="2800" dirty="0"/>
            </a:br>
            <a:r>
              <a:rPr lang="en-US" sz="2800" dirty="0"/>
              <a:t>- streaming movies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414EA68-541D-C74F-AC0B-CEE764F399D8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9778" y="638734"/>
            <a:ext cx="7738533" cy="292099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D11904A-78DA-1740-BD0C-9F307D811DBF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9777" y="3559733"/>
            <a:ext cx="7738533" cy="2671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398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E5E67F-AB0B-F240-8763-BCF170EC3B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Survival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92B6BB-D4A5-3E48-8A16-A612A26BD2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293" y="1853248"/>
            <a:ext cx="8946541" cy="2701819"/>
          </a:xfrm>
        </p:spPr>
        <p:txBody>
          <a:bodyPr>
            <a:normAutofit/>
          </a:bodyPr>
          <a:lstStyle/>
          <a:p>
            <a:r>
              <a:rPr lang="en-US" sz="2400" dirty="0"/>
              <a:t>The total customer cohort retention</a:t>
            </a:r>
          </a:p>
          <a:p>
            <a:r>
              <a:rPr lang="en-US" sz="2400" dirty="0"/>
              <a:t>Cohort Analysis</a:t>
            </a:r>
          </a:p>
          <a:p>
            <a:r>
              <a:rPr lang="en-US" sz="2400" dirty="0"/>
              <a:t>Prediction for individual customers by Cox Proportional Hazard Model</a:t>
            </a:r>
          </a:p>
        </p:txBody>
      </p:sp>
    </p:spTree>
    <p:extLst>
      <p:ext uri="{BB962C8B-B14F-4D97-AF65-F5344CB8AC3E}">
        <p14:creationId xmlns:p14="http://schemas.microsoft.com/office/powerpoint/2010/main" val="18172468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548231CA-CC0B-AC42-ACDE-A484682E52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35643" y="2084979"/>
            <a:ext cx="8825658" cy="1271832"/>
          </a:xfrm>
        </p:spPr>
        <p:txBody>
          <a:bodyPr>
            <a:normAutofit fontScale="47500" lnSpcReduction="20000"/>
          </a:bodyPr>
          <a:lstStyle/>
          <a:p>
            <a:r>
              <a:rPr lang="en-US" sz="5900" b="1" cap="none" dirty="0"/>
              <a:t>What’s</a:t>
            </a:r>
            <a:r>
              <a:rPr lang="en-US" sz="5900" b="1" dirty="0"/>
              <a:t> C</a:t>
            </a:r>
            <a:r>
              <a:rPr lang="en-US" sz="5900" b="1" cap="none" dirty="0"/>
              <a:t>hurn</a:t>
            </a:r>
            <a:r>
              <a:rPr lang="en-US" sz="5900" b="1" dirty="0"/>
              <a:t>? </a:t>
            </a:r>
          </a:p>
          <a:p>
            <a:r>
              <a:rPr lang="en-US" sz="3600" b="1" cap="none" dirty="0">
                <a:solidFill>
                  <a:schemeClr val="tx1"/>
                </a:solidFill>
              </a:rPr>
              <a:t>customer churn, </a:t>
            </a:r>
            <a:r>
              <a:rPr lang="en-US" sz="3600" cap="none" dirty="0">
                <a:solidFill>
                  <a:schemeClr val="tx1"/>
                </a:solidFill>
              </a:rPr>
              <a:t>also known as customer attraction or customer turnover, occurs when customers stop doing business with a company or stop using a company’s services. </a:t>
            </a:r>
            <a:endParaRPr lang="en-US" sz="3600" b="1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76FC7C-FCF2-6540-9485-D1DC7A0DECEC}"/>
              </a:ext>
            </a:extLst>
          </p:cNvPr>
          <p:cNvSpPr txBox="1"/>
          <p:nvPr/>
        </p:nvSpPr>
        <p:spPr>
          <a:xfrm>
            <a:off x="982133" y="372533"/>
            <a:ext cx="1657931" cy="5047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A9BF6CD-96E4-FF44-81C0-B319B3370711}"/>
              </a:ext>
            </a:extLst>
          </p:cNvPr>
          <p:cNvSpPr txBox="1">
            <a:spLocks/>
          </p:cNvSpPr>
          <p:nvPr/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7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The Problem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55F9023C-04BE-2441-A461-093C968B7158}"/>
              </a:ext>
            </a:extLst>
          </p:cNvPr>
          <p:cNvSpPr txBox="1">
            <a:spLocks/>
          </p:cNvSpPr>
          <p:nvPr/>
        </p:nvSpPr>
        <p:spPr>
          <a:xfrm>
            <a:off x="935643" y="3554167"/>
            <a:ext cx="8825658" cy="104189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3600" b="1" cap="none" dirty="0"/>
              <a:t>Why Care</a:t>
            </a:r>
            <a:r>
              <a:rPr lang="en-US" sz="3600" b="1" dirty="0"/>
              <a:t>? </a:t>
            </a:r>
          </a:p>
          <a:p>
            <a:r>
              <a:rPr lang="en-US" sz="2200" cap="none" dirty="0">
                <a:solidFill>
                  <a:schemeClr val="tx1"/>
                </a:solidFill>
              </a:rPr>
              <a:t>Due to the direct effect on the revenues of the telecom industrial, companies are seeking to develop means to predict potential customer to churn.</a:t>
            </a:r>
            <a:endParaRPr lang="en-US" sz="2200" b="1" dirty="0">
              <a:solidFill>
                <a:schemeClr val="tx1"/>
              </a:solidFill>
            </a:endParaRP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7EE17611-4D8C-EF47-9493-11C96B156A10}"/>
              </a:ext>
            </a:extLst>
          </p:cNvPr>
          <p:cNvSpPr txBox="1">
            <a:spLocks/>
          </p:cNvSpPr>
          <p:nvPr/>
        </p:nvSpPr>
        <p:spPr>
          <a:xfrm>
            <a:off x="935643" y="4793419"/>
            <a:ext cx="9026504" cy="149909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2800" b="1" cap="none" dirty="0"/>
              <a:t>Who</a:t>
            </a:r>
            <a:r>
              <a:rPr lang="en-US" sz="2800" b="1" dirty="0"/>
              <a:t> M</a:t>
            </a:r>
            <a:r>
              <a:rPr lang="en-US" sz="2800" b="1" cap="none" dirty="0"/>
              <a:t>ight</a:t>
            </a:r>
            <a:r>
              <a:rPr lang="en-US" sz="2800" b="1" dirty="0"/>
              <a:t> C</a:t>
            </a:r>
            <a:r>
              <a:rPr lang="en-US" sz="2800" b="1" cap="none" dirty="0"/>
              <a:t>are</a:t>
            </a:r>
            <a:r>
              <a:rPr lang="en-US" sz="2800" b="1" dirty="0"/>
              <a:t>?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sz="1700" dirty="0">
                <a:solidFill>
                  <a:schemeClr val="tx1"/>
                </a:solidFill>
              </a:rPr>
              <a:t>AT&amp;T, </a:t>
            </a:r>
            <a:r>
              <a:rPr lang="en-US" sz="1700" cap="none" dirty="0">
                <a:solidFill>
                  <a:schemeClr val="tx1"/>
                </a:solidFill>
              </a:rPr>
              <a:t>Verizon Communication, Spring…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sz="1700" cap="none" dirty="0">
                <a:solidFill>
                  <a:schemeClr val="tx1"/>
                </a:solidFill>
              </a:rPr>
              <a:t>Other industrial dealing with customers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966C98F-1476-D24E-99BF-3FD5E23AA4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1338" y="276281"/>
            <a:ext cx="3245518" cy="1943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4605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E5E67F-AB0B-F240-8763-BCF170EC3B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920289" cy="1400530"/>
          </a:xfrm>
        </p:spPr>
        <p:txBody>
          <a:bodyPr/>
          <a:lstStyle/>
          <a:p>
            <a:r>
              <a:rPr lang="en-US" sz="4400" dirty="0"/>
              <a:t>The total customer cohort retention</a:t>
            </a:r>
            <a:br>
              <a:rPr lang="en-US" sz="4400" dirty="0"/>
            </a:b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AAED6A-8830-3440-B3C1-54DC85CC7349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2854" y="1633113"/>
            <a:ext cx="6976746" cy="4310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3120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41E089-CE16-694E-A276-0A3F51E78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Cohort Analysis</a:t>
            </a:r>
            <a:br>
              <a:rPr lang="en-US" sz="4400" dirty="0"/>
            </a:b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26FBFE-1923-5749-90D7-1D75F9E8213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5699" y="1278804"/>
            <a:ext cx="8632034" cy="26679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C1E3D87-E7F9-B842-9D03-4978F90D1EEE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094"/>
          <a:stretch/>
        </p:blipFill>
        <p:spPr>
          <a:xfrm>
            <a:off x="1595698" y="3946756"/>
            <a:ext cx="8632035" cy="2538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9979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41E089-CE16-694E-A276-0A3F51E78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Cohort Analysis</a:t>
            </a:r>
            <a:br>
              <a:rPr lang="en-US" sz="4400" dirty="0"/>
            </a:b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1E5B60-4220-AB4A-ABC6-C28911BB5057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" t="32755" r="-190" b="387"/>
          <a:stretch/>
        </p:blipFill>
        <p:spPr>
          <a:xfrm>
            <a:off x="1769532" y="1456267"/>
            <a:ext cx="8450635" cy="4978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052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7567B1-8BD9-5C43-BB4C-A2AD670719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10191222" cy="1400530"/>
          </a:xfrm>
        </p:spPr>
        <p:txBody>
          <a:bodyPr/>
          <a:lstStyle/>
          <a:p>
            <a:r>
              <a:rPr lang="en-US" sz="4400" dirty="0"/>
              <a:t>Prediction for individual customers by Cox Proportional Hazard Model</a:t>
            </a:r>
            <a:br>
              <a:rPr lang="en-US" sz="4400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17AD2A-07FA-2F4D-B5DC-8B89D40A34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533" y="2103718"/>
            <a:ext cx="11954933" cy="876549"/>
          </a:xfrm>
        </p:spPr>
        <p:txBody>
          <a:bodyPr/>
          <a:lstStyle/>
          <a:p>
            <a:r>
              <a:rPr lang="en-US" dirty="0"/>
              <a:t>Churn ~ Monthly Charge + Partner + Dependents + multiple lines + Senior Citizen + Stream TV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5A1E0C-88A2-0F4E-A03B-F6DB998F364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659" y="2980267"/>
            <a:ext cx="10158679" cy="3183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2555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7567B1-8BD9-5C43-BB4C-A2AD670719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10191222" cy="1400530"/>
          </a:xfrm>
        </p:spPr>
        <p:txBody>
          <a:bodyPr/>
          <a:lstStyle/>
          <a:p>
            <a:r>
              <a:rPr lang="en-US" sz="4400" dirty="0"/>
              <a:t>Prediction for individual customers by Cox Proportional Hazard Model</a:t>
            </a:r>
            <a:br>
              <a:rPr lang="en-US" sz="4400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17AD2A-07FA-2F4D-B5DC-8B89D40A34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533" y="2103718"/>
            <a:ext cx="11954933" cy="876549"/>
          </a:xfrm>
        </p:spPr>
        <p:txBody>
          <a:bodyPr/>
          <a:lstStyle/>
          <a:p>
            <a:r>
              <a:rPr lang="en-US" dirty="0"/>
              <a:t>Churn ~ Monthly Charge + Partner + Dependents + multiple lines + Senior Citizen + Stream TV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624C3A-A2E6-3B42-86F4-B3928686FBD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4024" y="2810933"/>
            <a:ext cx="6495309" cy="3860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5535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7567B1-8BD9-5C43-BB4C-A2AD670719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10191222" cy="1400530"/>
          </a:xfrm>
        </p:spPr>
        <p:txBody>
          <a:bodyPr/>
          <a:lstStyle/>
          <a:p>
            <a:r>
              <a:rPr lang="en-US" sz="4400" dirty="0"/>
              <a:t>Prediction for individual customers by Cox Proportional Hazard Model</a:t>
            </a:r>
            <a:br>
              <a:rPr lang="en-US" sz="4400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17AD2A-07FA-2F4D-B5DC-8B89D40A34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533" y="2103718"/>
            <a:ext cx="11954933" cy="876549"/>
          </a:xfrm>
        </p:spPr>
        <p:txBody>
          <a:bodyPr/>
          <a:lstStyle/>
          <a:p>
            <a:r>
              <a:rPr lang="en-US" dirty="0"/>
              <a:t>Churn ~ Monthly Charge + Partner + Dependents + multiple lines + Senior Citizen + Stream TV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050F634-5C71-D747-BE34-A43FD3EFF98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905" y="2726267"/>
            <a:ext cx="6282162" cy="399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2418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56E832-3A25-304E-8C95-DA4C93802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E1DA41-1788-6740-B0C6-C87CD81698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8647" y="1663452"/>
            <a:ext cx="7583488" cy="4195481"/>
          </a:xfrm>
        </p:spPr>
        <p:txBody>
          <a:bodyPr>
            <a:normAutofit lnSpcReduction="10000"/>
          </a:bodyPr>
          <a:lstStyle/>
          <a:p>
            <a:r>
              <a:rPr lang="en-US" sz="3200" dirty="0"/>
              <a:t>Data Preprocessing</a:t>
            </a:r>
          </a:p>
          <a:p>
            <a:r>
              <a:rPr lang="en-US" sz="3200" dirty="0"/>
              <a:t>Model Pipeline</a:t>
            </a:r>
          </a:p>
          <a:p>
            <a:r>
              <a:rPr lang="en-US" sz="3200" dirty="0"/>
              <a:t>Logistic Regression</a:t>
            </a:r>
          </a:p>
          <a:p>
            <a:r>
              <a:rPr lang="en-US" sz="3200" dirty="0"/>
              <a:t>Gaussian Naïve Bayes</a:t>
            </a:r>
          </a:p>
          <a:p>
            <a:r>
              <a:rPr lang="en-US" sz="3200" dirty="0"/>
              <a:t>Random Forest</a:t>
            </a:r>
          </a:p>
          <a:p>
            <a:r>
              <a:rPr lang="en-US" sz="3200" dirty="0" err="1"/>
              <a:t>XGBoost</a:t>
            </a:r>
            <a:endParaRPr lang="en-US" sz="3200" dirty="0"/>
          </a:p>
          <a:p>
            <a:r>
              <a:rPr lang="en-US" sz="3200" dirty="0"/>
              <a:t>Model Comparison</a:t>
            </a:r>
          </a:p>
        </p:txBody>
      </p:sp>
    </p:spTree>
    <p:extLst>
      <p:ext uri="{BB962C8B-B14F-4D97-AF65-F5344CB8AC3E}">
        <p14:creationId xmlns:p14="http://schemas.microsoft.com/office/powerpoint/2010/main" val="29237661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56E832-3A25-304E-8C95-DA4C93802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E1DA41-1788-6740-B0C6-C87CD81698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28" y="1853248"/>
            <a:ext cx="6567488" cy="3264149"/>
          </a:xfrm>
        </p:spPr>
        <p:txBody>
          <a:bodyPr>
            <a:normAutofit/>
          </a:bodyPr>
          <a:lstStyle/>
          <a:p>
            <a:r>
              <a:rPr lang="en-US" sz="3200" dirty="0"/>
              <a:t>Data Preprocessing</a:t>
            </a:r>
          </a:p>
          <a:p>
            <a:pPr marL="0" indent="0">
              <a:buNone/>
            </a:pPr>
            <a:r>
              <a:rPr lang="en-US" sz="2800" dirty="0"/>
              <a:t>- Dummy encoding</a:t>
            </a:r>
          </a:p>
          <a:p>
            <a:pPr marL="0" indent="0">
              <a:buNone/>
            </a:pPr>
            <a:r>
              <a:rPr lang="en-US" sz="2800" dirty="0"/>
              <a:t>- Data Splitting</a:t>
            </a:r>
          </a:p>
          <a:p>
            <a:pPr marL="0" indent="0">
              <a:buNone/>
            </a:pPr>
            <a:r>
              <a:rPr lang="en-US" sz="2800" dirty="0"/>
              <a:t>- Resampling or Weighting</a:t>
            </a:r>
          </a:p>
          <a:p>
            <a:pPr marL="0" indent="0">
              <a:buNone/>
            </a:pPr>
            <a:r>
              <a:rPr lang="en-US" sz="2800" dirty="0"/>
              <a:t>- Scaling</a:t>
            </a:r>
          </a:p>
        </p:txBody>
      </p:sp>
    </p:spTree>
    <p:extLst>
      <p:ext uri="{BB962C8B-B14F-4D97-AF65-F5344CB8AC3E}">
        <p14:creationId xmlns:p14="http://schemas.microsoft.com/office/powerpoint/2010/main" val="42845591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56E832-3A25-304E-8C95-DA4C93802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E1DA41-1788-6740-B0C6-C87CD81698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54779" y="1985185"/>
            <a:ext cx="5432955" cy="3264149"/>
          </a:xfrm>
        </p:spPr>
        <p:txBody>
          <a:bodyPr>
            <a:normAutofit/>
          </a:bodyPr>
          <a:lstStyle/>
          <a:p>
            <a:r>
              <a:rPr lang="en-US" sz="3200" dirty="0"/>
              <a:t>Model Pipeline</a:t>
            </a:r>
          </a:p>
          <a:p>
            <a:pPr marL="0" indent="0">
              <a:buNone/>
            </a:pPr>
            <a:r>
              <a:rPr lang="en-US" sz="2800" dirty="0"/>
              <a:t>- Resampling</a:t>
            </a:r>
          </a:p>
          <a:p>
            <a:pPr marL="0" indent="0">
              <a:buNone/>
            </a:pPr>
            <a:r>
              <a:rPr lang="en-US" sz="2800" dirty="0"/>
              <a:t>- Model fitting</a:t>
            </a:r>
          </a:p>
          <a:p>
            <a:pPr marL="0" indent="0">
              <a:buNone/>
            </a:pPr>
            <a:r>
              <a:rPr lang="en-US" sz="2800" dirty="0"/>
              <a:t>- Scaling</a:t>
            </a:r>
          </a:p>
        </p:txBody>
      </p:sp>
    </p:spTree>
    <p:extLst>
      <p:ext uri="{BB962C8B-B14F-4D97-AF65-F5344CB8AC3E}">
        <p14:creationId xmlns:p14="http://schemas.microsoft.com/office/powerpoint/2010/main" val="9190295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56E832-3A25-304E-8C95-DA4C93802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E1DA41-1788-6740-B0C6-C87CD81698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276050"/>
            <a:ext cx="4534507" cy="724149"/>
          </a:xfrm>
        </p:spPr>
        <p:txBody>
          <a:bodyPr>
            <a:normAutofit/>
          </a:bodyPr>
          <a:lstStyle/>
          <a:p>
            <a:r>
              <a:rPr lang="en-US" sz="3200" dirty="0"/>
              <a:t>Logistic Regression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3F0E9D2-BF63-F240-9143-3DD0192835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9948" y="962072"/>
            <a:ext cx="7277444" cy="244335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C0B3086-D73E-1145-94BF-A4C5AEF8FF49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84" y="3552379"/>
            <a:ext cx="2727249" cy="245808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0DFC6D1-CF62-E64A-8617-8F535068B410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7334" y="3552380"/>
            <a:ext cx="2705229" cy="245808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069D484-1496-7A4D-ADF3-0A7C309CAD15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563" y="3552380"/>
            <a:ext cx="2727249" cy="245808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B490373-535A-BB4C-9651-BA83444451C2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9812" y="3552379"/>
            <a:ext cx="3251201" cy="2458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1800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2A4BC-AC42-A347-9640-D569A70866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220133"/>
            <a:ext cx="9404723" cy="1633115"/>
          </a:xfrm>
        </p:spPr>
        <p:txBody>
          <a:bodyPr/>
          <a:lstStyle/>
          <a:p>
            <a:r>
              <a:rPr lang="en-US" dirty="0"/>
              <a:t>Why Churn Analysis?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B8FD0D-2C07-D944-A219-423A8C1FD3C6}"/>
              </a:ext>
            </a:extLst>
          </p:cNvPr>
          <p:cNvSpPr txBox="1"/>
          <p:nvPr/>
        </p:nvSpPr>
        <p:spPr>
          <a:xfrm>
            <a:off x="776717" y="1237832"/>
            <a:ext cx="41869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Objectives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659AA8-554E-1A4D-AECB-7EACF8F879AF}"/>
              </a:ext>
            </a:extLst>
          </p:cNvPr>
          <p:cNvSpPr txBox="1"/>
          <p:nvPr/>
        </p:nvSpPr>
        <p:spPr>
          <a:xfrm>
            <a:off x="776717" y="1847908"/>
            <a:ext cx="4186990" cy="369332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Customer Retention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B96B9D-2EB9-1E47-8A74-1F0E606FA80D}"/>
              </a:ext>
            </a:extLst>
          </p:cNvPr>
          <p:cNvSpPr txBox="1"/>
          <p:nvPr/>
        </p:nvSpPr>
        <p:spPr>
          <a:xfrm>
            <a:off x="776717" y="2901961"/>
            <a:ext cx="4186990" cy="369332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Predict Behavior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1E3B14-F057-C348-8394-94ABD751F206}"/>
              </a:ext>
            </a:extLst>
          </p:cNvPr>
          <p:cNvSpPr txBox="1"/>
          <p:nvPr/>
        </p:nvSpPr>
        <p:spPr>
          <a:xfrm>
            <a:off x="776717" y="2373040"/>
            <a:ext cx="4186990" cy="369332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Cross &amp; Up Sell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C84C7A-B3CA-B148-A1B9-69E7E98ADF92}"/>
              </a:ext>
            </a:extLst>
          </p:cNvPr>
          <p:cNvSpPr txBox="1"/>
          <p:nvPr/>
        </p:nvSpPr>
        <p:spPr>
          <a:xfrm>
            <a:off x="776717" y="3432118"/>
            <a:ext cx="4186990" cy="369332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Customer Segmentation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0F4671-53EA-FB4D-AA32-FF8684A6239C}"/>
              </a:ext>
            </a:extLst>
          </p:cNvPr>
          <p:cNvSpPr txBox="1"/>
          <p:nvPr/>
        </p:nvSpPr>
        <p:spPr>
          <a:xfrm>
            <a:off x="776717" y="3941296"/>
            <a:ext cx="4186990" cy="369332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Social Media Strategy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477B77-AF3E-1841-B10B-1C3808E452C5}"/>
              </a:ext>
            </a:extLst>
          </p:cNvPr>
          <p:cNvSpPr txBox="1"/>
          <p:nvPr/>
        </p:nvSpPr>
        <p:spPr>
          <a:xfrm>
            <a:off x="776717" y="4484340"/>
            <a:ext cx="4186990" cy="369332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Better Customer Services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3C7AFC-4875-2646-902C-757BD3C0782A}"/>
              </a:ext>
            </a:extLst>
          </p:cNvPr>
          <p:cNvSpPr txBox="1"/>
          <p:nvPr/>
        </p:nvSpPr>
        <p:spPr>
          <a:xfrm>
            <a:off x="776717" y="5048363"/>
            <a:ext cx="4186990" cy="369332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Impact of Churn on Referrals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1343763-BC74-384A-99D2-1BFFF65DA38F}"/>
              </a:ext>
            </a:extLst>
          </p:cNvPr>
          <p:cNvSpPr txBox="1"/>
          <p:nvPr/>
        </p:nvSpPr>
        <p:spPr>
          <a:xfrm>
            <a:off x="776717" y="5612386"/>
            <a:ext cx="4186990" cy="646331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Product Launch &amp; Feature Enhancements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49023E5-0C68-6246-A34C-4427145556D4}"/>
              </a:ext>
            </a:extLst>
          </p:cNvPr>
          <p:cNvSpPr txBox="1"/>
          <p:nvPr/>
        </p:nvSpPr>
        <p:spPr>
          <a:xfrm>
            <a:off x="7929669" y="1207115"/>
            <a:ext cx="11897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Goals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8023112-7779-B941-BCF1-A2E6DCA066B1}"/>
              </a:ext>
            </a:extLst>
          </p:cNvPr>
          <p:cNvSpPr txBox="1"/>
          <p:nvPr/>
        </p:nvSpPr>
        <p:spPr>
          <a:xfrm>
            <a:off x="6846305" y="1847908"/>
            <a:ext cx="3356482" cy="369332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Profitability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B3CCF41-99A1-9F40-BE52-62A34FD959EB}"/>
              </a:ext>
            </a:extLst>
          </p:cNvPr>
          <p:cNvSpPr txBox="1"/>
          <p:nvPr/>
        </p:nvSpPr>
        <p:spPr>
          <a:xfrm>
            <a:off x="6846305" y="2356170"/>
            <a:ext cx="3356480" cy="369332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Customer wallet Share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3756607-9D21-6940-A793-B93EFE09D123}"/>
              </a:ext>
            </a:extLst>
          </p:cNvPr>
          <p:cNvSpPr txBox="1"/>
          <p:nvPr/>
        </p:nvSpPr>
        <p:spPr>
          <a:xfrm>
            <a:off x="6846304" y="2917835"/>
            <a:ext cx="3356483" cy="369332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Satisfaction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25D6119-E44C-DD42-96E7-14F609B11664}"/>
              </a:ext>
            </a:extLst>
          </p:cNvPr>
          <p:cNvSpPr txBox="1"/>
          <p:nvPr/>
        </p:nvSpPr>
        <p:spPr>
          <a:xfrm>
            <a:off x="6846304" y="3446499"/>
            <a:ext cx="3356483" cy="369332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Social Media Reach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1633346-8128-AD4A-925B-998775A8BDBA}"/>
              </a:ext>
            </a:extLst>
          </p:cNvPr>
          <p:cNvSpPr txBox="1"/>
          <p:nvPr/>
        </p:nvSpPr>
        <p:spPr>
          <a:xfrm>
            <a:off x="6846303" y="5095889"/>
            <a:ext cx="3356483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Churn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4F2E4E7-FEC3-9D43-B8C5-1C927E858887}"/>
              </a:ext>
            </a:extLst>
          </p:cNvPr>
          <p:cNvSpPr txBox="1"/>
          <p:nvPr/>
        </p:nvSpPr>
        <p:spPr>
          <a:xfrm>
            <a:off x="6846304" y="4310628"/>
            <a:ext cx="3356483" cy="64633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Cost (Marketing, Sales, Operations)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090556F-BC38-024E-82D4-4E4746B9155B}"/>
              </a:ext>
            </a:extLst>
          </p:cNvPr>
          <p:cNvSpPr txBox="1"/>
          <p:nvPr/>
        </p:nvSpPr>
        <p:spPr>
          <a:xfrm>
            <a:off x="6846304" y="5612386"/>
            <a:ext cx="3356481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Negative Sentiment</a:t>
            </a:r>
          </a:p>
        </p:txBody>
      </p:sp>
      <p:sp>
        <p:nvSpPr>
          <p:cNvPr id="25" name="Up Arrow 24">
            <a:extLst>
              <a:ext uri="{FF2B5EF4-FFF2-40B4-BE49-F238E27FC236}">
                <a16:creationId xmlns:a16="http://schemas.microsoft.com/office/drawing/2014/main" id="{17ACBD4D-60F4-CD4F-9277-64CD4A979EEF}"/>
              </a:ext>
            </a:extLst>
          </p:cNvPr>
          <p:cNvSpPr/>
          <p:nvPr/>
        </p:nvSpPr>
        <p:spPr>
          <a:xfrm>
            <a:off x="10989733" y="1847908"/>
            <a:ext cx="778934" cy="1967923"/>
          </a:xfrm>
          <a:prstGeom prst="up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Up Arrow 25">
            <a:extLst>
              <a:ext uri="{FF2B5EF4-FFF2-40B4-BE49-F238E27FC236}">
                <a16:creationId xmlns:a16="http://schemas.microsoft.com/office/drawing/2014/main" id="{98EE6583-390C-974E-819D-800A6D2E113A}"/>
              </a:ext>
            </a:extLst>
          </p:cNvPr>
          <p:cNvSpPr/>
          <p:nvPr/>
        </p:nvSpPr>
        <p:spPr>
          <a:xfrm rot="10800000">
            <a:off x="10989733" y="4310628"/>
            <a:ext cx="778934" cy="1619246"/>
          </a:xfrm>
          <a:prstGeom prst="up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Striped Right Arrow 26">
            <a:extLst>
              <a:ext uri="{FF2B5EF4-FFF2-40B4-BE49-F238E27FC236}">
                <a16:creationId xmlns:a16="http://schemas.microsoft.com/office/drawing/2014/main" id="{09A30F5A-1B1E-5545-BF3F-21FC8BD08E30}"/>
              </a:ext>
            </a:extLst>
          </p:cNvPr>
          <p:cNvSpPr/>
          <p:nvPr/>
        </p:nvSpPr>
        <p:spPr>
          <a:xfrm>
            <a:off x="5147733" y="3815831"/>
            <a:ext cx="1456267" cy="494797"/>
          </a:xfrm>
          <a:prstGeom prst="striped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270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56E832-3A25-304E-8C95-DA4C938021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445" y="129242"/>
            <a:ext cx="4162956" cy="915916"/>
          </a:xfrm>
        </p:spPr>
        <p:txBody>
          <a:bodyPr/>
          <a:lstStyle/>
          <a:p>
            <a:r>
              <a:rPr lang="en-US" dirty="0"/>
              <a:t>Modeling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E1DA41-1788-6740-B0C6-C87CD81698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725053"/>
            <a:ext cx="6930655" cy="724149"/>
          </a:xfrm>
        </p:spPr>
        <p:txBody>
          <a:bodyPr>
            <a:normAutofit/>
          </a:bodyPr>
          <a:lstStyle/>
          <a:p>
            <a:r>
              <a:rPr lang="en-US" sz="3200" dirty="0"/>
              <a:t>Gaussian Naïve Bayes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9389C0-BF7E-064E-B133-35F7F26C01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1860" y="1294447"/>
            <a:ext cx="8286750" cy="25781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397B229-50BF-034E-98DF-EDB59FFD7405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45" y="4049140"/>
            <a:ext cx="2831819" cy="24654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EEDFA71-D520-344B-A64B-01524C43C1CA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7964" y="4049140"/>
            <a:ext cx="3315636" cy="246549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33E4C3F-253F-3845-B422-C203BEADD3EA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3599" y="4049140"/>
            <a:ext cx="3183467" cy="2465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1140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56E832-3A25-304E-8C95-DA4C93802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E1DA41-1788-6740-B0C6-C87CD81698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52983"/>
            <a:ext cx="4315356" cy="724149"/>
          </a:xfrm>
        </p:spPr>
        <p:txBody>
          <a:bodyPr>
            <a:normAutofit/>
          </a:bodyPr>
          <a:lstStyle/>
          <a:p>
            <a:r>
              <a:rPr lang="en-US" sz="3200" dirty="0"/>
              <a:t>Random Forest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E2A308-3CD2-664B-B42F-AD34F427E3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5183" y="330200"/>
            <a:ext cx="8142817" cy="2743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9497804-63AE-F64A-91F7-0E26E1B6C9C4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771" y="3534740"/>
            <a:ext cx="2586354" cy="26288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C98A192-886F-4C47-AD16-F3B95A57AD21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6125" y="3534740"/>
            <a:ext cx="2999104" cy="26288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85DF5E3-794E-6D46-A8C3-60453F709E1A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5230" y="3534741"/>
            <a:ext cx="2798870" cy="26288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9AB4E38-13FA-744C-A541-E1C0104C2BE4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4100" y="3534740"/>
            <a:ext cx="3263900" cy="2628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5667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56E832-3A25-304E-8C95-DA4C93802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E1DA41-1788-6740-B0C6-C87CD81698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1" y="1152983"/>
            <a:ext cx="8946541" cy="724149"/>
          </a:xfrm>
        </p:spPr>
        <p:txBody>
          <a:bodyPr>
            <a:normAutofit/>
          </a:bodyPr>
          <a:lstStyle/>
          <a:p>
            <a:r>
              <a:rPr lang="en-US" sz="3200" dirty="0" err="1"/>
              <a:t>XGBoost</a:t>
            </a:r>
            <a:endParaRPr lang="en-US" sz="3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56C1E3-4D32-F245-8E26-5ECAB64625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1" y="365832"/>
            <a:ext cx="8043333" cy="25297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14AB0D0-B33A-794C-91AF-126765A152B4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614" y="3491017"/>
            <a:ext cx="2395855" cy="25158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4E3756F-1688-044E-B577-7A6446FD9E64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3469" y="3491017"/>
            <a:ext cx="2675255" cy="25158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A1746E1-6912-B24B-9368-9A141B5943F4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8724" y="3491017"/>
            <a:ext cx="2729444" cy="251587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C79D550-2258-594F-B15E-113CE615362E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8168" y="3491017"/>
            <a:ext cx="3522133" cy="251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4886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56E832-3A25-304E-8C95-DA4C93802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E1DA41-1788-6740-B0C6-C87CD81698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29099"/>
            <a:ext cx="8946541" cy="724149"/>
          </a:xfrm>
        </p:spPr>
        <p:txBody>
          <a:bodyPr>
            <a:normAutofit/>
          </a:bodyPr>
          <a:lstStyle/>
          <a:p>
            <a:r>
              <a:rPr lang="en-US" sz="3200" dirty="0"/>
              <a:t>Model Comparison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439382-6DB9-7141-B94A-2ACF094E81C6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0069" y="259980"/>
            <a:ext cx="7329263" cy="31865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AE2B6E7-DF97-1B4B-9B1F-C5F181661A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3298" y="3639254"/>
            <a:ext cx="9876034" cy="3174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3543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9787CA-A841-CE4A-9316-AFFCBEB46C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0FF92F-3FAF-3B46-9B47-5634CB8E1B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293" y="1731184"/>
            <a:ext cx="8946541" cy="419548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All of the features contributed to the predictive power of the model.</a:t>
            </a:r>
          </a:p>
          <a:p>
            <a:r>
              <a:rPr lang="en-US" dirty="0"/>
              <a:t>Out of 4 supervised machine learning models, the </a:t>
            </a:r>
            <a:r>
              <a:rPr lang="en-US" dirty="0" err="1"/>
              <a:t>XGboost</a:t>
            </a:r>
            <a:r>
              <a:rPr lang="en-US" dirty="0"/>
              <a:t> provided the best results.</a:t>
            </a:r>
          </a:p>
          <a:p>
            <a:r>
              <a:rPr lang="en-US" dirty="0"/>
              <a:t>Over three sampling method – random </a:t>
            </a:r>
            <a:r>
              <a:rPr lang="en-US" dirty="0" err="1"/>
              <a:t>undersampling</a:t>
            </a:r>
            <a:r>
              <a:rPr lang="en-US" dirty="0"/>
              <a:t>, class weight and SMOTE, the class weight have the best performance, though the three sampling methods have a similar contribution.</a:t>
            </a:r>
          </a:p>
          <a:p>
            <a:r>
              <a:rPr lang="en-US" dirty="0"/>
              <a:t>All the data are applied with minmax scaler.</a:t>
            </a:r>
          </a:p>
          <a:p>
            <a:r>
              <a:rPr lang="en-US" dirty="0"/>
              <a:t>5-fold cross validation and parameter tuning are combined to get the best parameters.</a:t>
            </a:r>
          </a:p>
          <a:p>
            <a:r>
              <a:rPr lang="en-US" dirty="0"/>
              <a:t>The separation between churn and non-churn still needs to be improved.</a:t>
            </a:r>
          </a:p>
          <a:p>
            <a:r>
              <a:rPr lang="en-US" dirty="0"/>
              <a:t>With more ideas, the model can be improved in the features.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37694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5252C-2246-5C45-9365-44A206BD8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factors affect the telecom customer churn?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28B016-DE05-6641-89DC-A589972E53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99178" y="2137584"/>
            <a:ext cx="4772555" cy="2756149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Market Penetration</a:t>
            </a:r>
          </a:p>
          <a:p>
            <a:r>
              <a:rPr lang="en-US" sz="2400" dirty="0"/>
              <a:t>Quality</a:t>
            </a:r>
          </a:p>
          <a:p>
            <a:r>
              <a:rPr lang="en-US" sz="2400" dirty="0"/>
              <a:t>Customer Services </a:t>
            </a:r>
          </a:p>
          <a:p>
            <a:r>
              <a:rPr lang="en-US" sz="2400" dirty="0"/>
              <a:t>Price</a:t>
            </a:r>
          </a:p>
          <a:p>
            <a:r>
              <a:rPr lang="en-US" sz="2400" dirty="0"/>
              <a:t>Functionality</a:t>
            </a:r>
          </a:p>
          <a:p>
            <a:r>
              <a:rPr lang="en-US" sz="2400" dirty="0"/>
              <a:t>Convenience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5A7605A-4636-8940-B211-326A1F64F2BA}"/>
              </a:ext>
            </a:extLst>
          </p:cNvPr>
          <p:cNvSpPr txBox="1"/>
          <p:nvPr/>
        </p:nvSpPr>
        <p:spPr>
          <a:xfrm>
            <a:off x="7196667" y="2611716"/>
            <a:ext cx="4402666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Data Source</a:t>
            </a:r>
          </a:p>
          <a:p>
            <a:r>
              <a:rPr lang="en-US" dirty="0"/>
              <a:t>-Kaggle: </a:t>
            </a:r>
          </a:p>
          <a:p>
            <a:r>
              <a:rPr lang="en-US" u="sng" dirty="0">
                <a:hlinkClick r:id="rId2"/>
              </a:rPr>
              <a:t>- Telco Customer Churn – Focused Customer Retention Programs</a:t>
            </a:r>
            <a:r>
              <a:rPr lang="en-US" dirty="0">
                <a:hlinkClick r:id="rId2"/>
              </a:rPr>
              <a:t> </a:t>
            </a:r>
            <a:endParaRPr lang="en-US" dirty="0"/>
          </a:p>
        </p:txBody>
      </p:sp>
      <p:sp>
        <p:nvSpPr>
          <p:cNvPr id="5" name="Left Arrow 4">
            <a:extLst>
              <a:ext uri="{FF2B5EF4-FFF2-40B4-BE49-F238E27FC236}">
                <a16:creationId xmlns:a16="http://schemas.microsoft.com/office/drawing/2014/main" id="{8A5807F7-059E-C447-B698-626FCCC3FC68}"/>
              </a:ext>
            </a:extLst>
          </p:cNvPr>
          <p:cNvSpPr/>
          <p:nvPr/>
        </p:nvSpPr>
        <p:spPr>
          <a:xfrm>
            <a:off x="5435600" y="3374814"/>
            <a:ext cx="1100667" cy="333586"/>
          </a:xfrm>
          <a:prstGeom prst="lef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2811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5E9FC74-EB41-A044-B6B5-E8928449CC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000525"/>
          </a:xfrm>
        </p:spPr>
        <p:txBody>
          <a:bodyPr/>
          <a:lstStyle/>
          <a:p>
            <a:r>
              <a:rPr lang="en-US" dirty="0"/>
              <a:t>Data Information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BF8FBAE-52CB-A34D-9843-B5A8387A1C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5016" y="1703399"/>
            <a:ext cx="8387839" cy="1632467"/>
          </a:xfrm>
        </p:spPr>
        <p:txBody>
          <a:bodyPr>
            <a:noAutofit/>
          </a:bodyPr>
          <a:lstStyle/>
          <a:p>
            <a:r>
              <a:rPr lang="en-US" sz="2200" dirty="0"/>
              <a:t>Data acquired: Data Complied: 22 February, 2020 </a:t>
            </a:r>
          </a:p>
          <a:p>
            <a:pPr lvl="1"/>
            <a:r>
              <a:rPr lang="en-US" sz="2000" dirty="0"/>
              <a:t>Number of records: 7,544</a:t>
            </a:r>
          </a:p>
          <a:p>
            <a:pPr lvl="1"/>
            <a:r>
              <a:rPr lang="en-US" sz="2000" dirty="0"/>
              <a:t>Number of features: 106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69E0E76-5201-CB44-B7FE-DE3089E0C3DF}"/>
              </a:ext>
            </a:extLst>
          </p:cNvPr>
          <p:cNvSpPr txBox="1">
            <a:spLocks/>
          </p:cNvSpPr>
          <p:nvPr/>
        </p:nvSpPr>
        <p:spPr>
          <a:xfrm>
            <a:off x="1005016" y="4482192"/>
            <a:ext cx="6643199" cy="13226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2200" dirty="0"/>
              <a:t>Final Data</a:t>
            </a:r>
          </a:p>
          <a:p>
            <a:pPr lvl="1"/>
            <a:r>
              <a:rPr lang="en-US" sz="2000" dirty="0"/>
              <a:t>Number of records: 6,583</a:t>
            </a:r>
          </a:p>
          <a:p>
            <a:pPr lvl="1"/>
            <a:r>
              <a:rPr lang="en-US" sz="2000" dirty="0"/>
              <a:t>Number of features: 80</a:t>
            </a:r>
          </a:p>
        </p:txBody>
      </p:sp>
      <p:sp>
        <p:nvSpPr>
          <p:cNvPr id="9" name="Down Arrow 8">
            <a:extLst>
              <a:ext uri="{FF2B5EF4-FFF2-40B4-BE49-F238E27FC236}">
                <a16:creationId xmlns:a16="http://schemas.microsoft.com/office/drawing/2014/main" id="{F010FB5E-86C3-AA43-9645-182BF1842F12}"/>
              </a:ext>
            </a:extLst>
          </p:cNvPr>
          <p:cNvSpPr/>
          <p:nvPr/>
        </p:nvSpPr>
        <p:spPr>
          <a:xfrm>
            <a:off x="3962400" y="3217333"/>
            <a:ext cx="643467" cy="1117600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2518C5-BE1C-8B46-874E-5B59E3653B21}"/>
              </a:ext>
            </a:extLst>
          </p:cNvPr>
          <p:cNvSpPr txBox="1"/>
          <p:nvPr/>
        </p:nvSpPr>
        <p:spPr>
          <a:xfrm>
            <a:off x="5546672" y="2958237"/>
            <a:ext cx="46979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Cleaning</a:t>
            </a:r>
          </a:p>
          <a:p>
            <a:pPr marL="285750" indent="-285750">
              <a:buFontTx/>
              <a:buChar char="-"/>
            </a:pPr>
            <a:r>
              <a:rPr lang="en-US" dirty="0"/>
              <a:t>Dummy Recoding</a:t>
            </a:r>
          </a:p>
          <a:p>
            <a:pPr marL="285750" indent="-285750">
              <a:buFontTx/>
              <a:buChar char="-"/>
            </a:pPr>
            <a:r>
              <a:rPr lang="en-US" dirty="0"/>
              <a:t>Deal with Missingness</a:t>
            </a:r>
          </a:p>
          <a:p>
            <a:pPr marL="285750" indent="-285750">
              <a:buFontTx/>
              <a:buChar char="-"/>
            </a:pPr>
            <a:r>
              <a:rPr lang="en-US" dirty="0"/>
              <a:t>Convert to corresponding </a:t>
            </a:r>
            <a:r>
              <a:rPr lang="en-US" dirty="0" err="1"/>
              <a:t>catogory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86579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4F7E58-7925-014A-88C2-C4D4F67D53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Exploration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75F80A-6234-D64B-8187-5995D63E75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5963" y="1764198"/>
            <a:ext cx="7959045" cy="445077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en-US" sz="2200" dirty="0"/>
              <a:t>Customer Churn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0457B74-5D73-8342-BEEB-6B03C97B6E99}"/>
              </a:ext>
            </a:extLst>
          </p:cNvPr>
          <p:cNvSpPr txBox="1">
            <a:spLocks/>
          </p:cNvSpPr>
          <p:nvPr/>
        </p:nvSpPr>
        <p:spPr>
          <a:xfrm>
            <a:off x="1135963" y="4438242"/>
            <a:ext cx="7959045" cy="456763"/>
          </a:xfrm>
          <a:prstGeom prst="rect">
            <a:avLst/>
          </a:prstGeom>
          <a:solidFill>
            <a:srgbClr val="92D050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2200" dirty="0"/>
              <a:t>Customer Services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9965A45-1ABF-BA4C-9224-462B69985BAA}"/>
              </a:ext>
            </a:extLst>
          </p:cNvPr>
          <p:cNvSpPr txBox="1">
            <a:spLocks/>
          </p:cNvSpPr>
          <p:nvPr/>
        </p:nvSpPr>
        <p:spPr>
          <a:xfrm>
            <a:off x="1135964" y="2632108"/>
            <a:ext cx="7959045" cy="46477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2200" dirty="0"/>
              <a:t>Customer Demographics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CAF1A81-C606-4E45-8FEF-279D15C2285C}"/>
              </a:ext>
            </a:extLst>
          </p:cNvPr>
          <p:cNvSpPr txBox="1">
            <a:spLocks/>
          </p:cNvSpPr>
          <p:nvPr/>
        </p:nvSpPr>
        <p:spPr>
          <a:xfrm>
            <a:off x="1135965" y="3550632"/>
            <a:ext cx="7959045" cy="43386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2200" dirty="0"/>
              <a:t>Customer Account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ACD9CC-BC1D-5D48-AA9E-98C94BA15D3B}"/>
              </a:ext>
            </a:extLst>
          </p:cNvPr>
          <p:cNvSpPr txBox="1"/>
          <p:nvPr/>
        </p:nvSpPr>
        <p:spPr>
          <a:xfrm>
            <a:off x="7137400" y="31496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6217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E5B3296-E67A-9E4D-B195-4F8D4080FF4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7959045" cy="445077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2200"/>
              <a:t>Customer Churn</a:t>
            </a:r>
            <a:endParaRPr lang="en-US" sz="22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86E858B-835F-F049-ACB5-3886806A73A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041" y="1704234"/>
            <a:ext cx="5262691" cy="344349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0830334-0107-A040-8BD0-CEF08804FAD3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4187" y="1833773"/>
            <a:ext cx="4934480" cy="3313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7913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74D8C3-67B6-7446-81B0-25CE91843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- </a:t>
            </a:r>
            <a:r>
              <a:rPr lang="en-US" sz="3200" dirty="0"/>
              <a:t>Gender</a:t>
            </a:r>
            <a:br>
              <a:rPr lang="en-US" sz="3200" dirty="0"/>
            </a:br>
            <a:r>
              <a:rPr lang="en-US" sz="3200" dirty="0"/>
              <a:t>- Senior Citizen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0D3CD8F-15F5-DC40-89DC-8E09B7FC99CF}"/>
              </a:ext>
            </a:extLst>
          </p:cNvPr>
          <p:cNvSpPr txBox="1">
            <a:spLocks/>
          </p:cNvSpPr>
          <p:nvPr/>
        </p:nvSpPr>
        <p:spPr>
          <a:xfrm>
            <a:off x="0" y="-12059"/>
            <a:ext cx="7959045" cy="46477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2200" dirty="0"/>
              <a:t>Customer Demographics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C3520E-DFC9-604D-B2A9-55B4B341587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7974" y="1853248"/>
            <a:ext cx="8846026" cy="4429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9018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74D8C3-67B6-7446-81B0-25CE91843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3044" y="630798"/>
            <a:ext cx="9404723" cy="1400530"/>
          </a:xfrm>
        </p:spPr>
        <p:txBody>
          <a:bodyPr/>
          <a:lstStyle/>
          <a:p>
            <a:r>
              <a:rPr lang="en-US" sz="3200" dirty="0"/>
              <a:t>- Partner </a:t>
            </a:r>
            <a:br>
              <a:rPr lang="en-US" sz="3200" dirty="0"/>
            </a:br>
            <a:r>
              <a:rPr lang="en-US" sz="3200" dirty="0"/>
              <a:t>- Dependents 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0D3CD8F-15F5-DC40-89DC-8E09B7FC99CF}"/>
              </a:ext>
            </a:extLst>
          </p:cNvPr>
          <p:cNvSpPr txBox="1">
            <a:spLocks/>
          </p:cNvSpPr>
          <p:nvPr/>
        </p:nvSpPr>
        <p:spPr>
          <a:xfrm>
            <a:off x="0" y="-12059"/>
            <a:ext cx="7959045" cy="46477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2200" dirty="0"/>
              <a:t>Customer Demographics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F70201-22A8-8D44-97A1-ABAF5DAF274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4972" y="2031328"/>
            <a:ext cx="8542761" cy="4318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50501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900</TotalTime>
  <Words>627</Words>
  <Application>Microsoft Macintosh PowerPoint</Application>
  <PresentationFormat>Widescreen</PresentationFormat>
  <Paragraphs>126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9" baseType="lpstr">
      <vt:lpstr>Arial</vt:lpstr>
      <vt:lpstr>Century Gothic</vt:lpstr>
      <vt:lpstr>Wingdings</vt:lpstr>
      <vt:lpstr>Wingdings 3</vt:lpstr>
      <vt:lpstr>Ion</vt:lpstr>
      <vt:lpstr>Telecom Customer Churn Prediction  Ashley Jiangyang  Data Science intensive Capstone Project April 2020   </vt:lpstr>
      <vt:lpstr>PowerPoint Presentation</vt:lpstr>
      <vt:lpstr>Why Churn Analysis?</vt:lpstr>
      <vt:lpstr>What factors affect the telecom customer churn?</vt:lpstr>
      <vt:lpstr>Data Information</vt:lpstr>
      <vt:lpstr>Data Exploration</vt:lpstr>
      <vt:lpstr>PowerPoint Presentation</vt:lpstr>
      <vt:lpstr>- Gender - Senior Citizen</vt:lpstr>
      <vt:lpstr>- Partner  - Dependents </vt:lpstr>
      <vt:lpstr>- Tenure</vt:lpstr>
      <vt:lpstr>- Monthly Charge - Total Charge</vt:lpstr>
      <vt:lpstr>PowerPoint Presentation</vt:lpstr>
      <vt:lpstr>PowerPoint Presentation</vt:lpstr>
      <vt:lpstr>PowerPoint Presentation</vt:lpstr>
      <vt:lpstr>- Phone Services - Multiple Lines</vt:lpstr>
      <vt:lpstr>- Phone Services - Multiple Lines</vt:lpstr>
      <vt:lpstr>- Internet Services - online security - online backup - device protection - tech support  - streaming TV  - streaming movies</vt:lpstr>
      <vt:lpstr>- Internet Services - online security - online backup - device protection - tech support  - streaming TV  - streaming movies</vt:lpstr>
      <vt:lpstr>Survival Analysis</vt:lpstr>
      <vt:lpstr>The total customer cohort retention </vt:lpstr>
      <vt:lpstr>Cohort Analysis </vt:lpstr>
      <vt:lpstr>Cohort Analysis </vt:lpstr>
      <vt:lpstr>Prediction for individual customers by Cox Proportional Hazard Model </vt:lpstr>
      <vt:lpstr>Prediction for individual customers by Cox Proportional Hazard Model </vt:lpstr>
      <vt:lpstr>Prediction for individual customers by Cox Proportional Hazard Model </vt:lpstr>
      <vt:lpstr>Modeling</vt:lpstr>
      <vt:lpstr>Modeling</vt:lpstr>
      <vt:lpstr>Modeling</vt:lpstr>
      <vt:lpstr>Modeling</vt:lpstr>
      <vt:lpstr>Modeling</vt:lpstr>
      <vt:lpstr>Modeling</vt:lpstr>
      <vt:lpstr>Modeling</vt:lpstr>
      <vt:lpstr>Modeling</vt:lpstr>
      <vt:lpstr>Conclusion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32</cp:revision>
  <dcterms:created xsi:type="dcterms:W3CDTF">2020-04-16T16:31:59Z</dcterms:created>
  <dcterms:modified xsi:type="dcterms:W3CDTF">2020-04-17T07:32:51Z</dcterms:modified>
</cp:coreProperties>
</file>